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43891200" cy="3291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a:srgbClr val="ED32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2A0182-D7A6-4DA0-DAAC-0691E2185AD5}" v="2" dt="2025-07-31T19:58:51.9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80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3200"/>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9/3/2025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954788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58110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35705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9/3/2025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27104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8000"/>
            </a:lvl1pPr>
          </a:lstStyle>
          <a:p>
            <a:r>
              <a:rPr lang="en-US"/>
              <a:t>Click to edit Master title style</a:t>
            </a:r>
          </a:p>
        </p:txBody>
      </p:sp>
      <p:sp>
        <p:nvSpPr>
          <p:cNvPr id="3" name="Text Placeholder 2"/>
          <p:cNvSpPr>
            <a:spLocks noGrp="1"/>
          </p:cNvSpPr>
          <p:nvPr>
            <p:ph type="body" idx="1"/>
          </p:nvPr>
        </p:nvSpPr>
        <p:spPr>
          <a:xfrm>
            <a:off x="2994662" y="22029429"/>
            <a:ext cx="37856160" cy="7200898"/>
          </a:xfrm>
        </p:spPr>
        <p:txBody>
          <a:bodyPr/>
          <a:lstStyle>
            <a:lvl1pPr marL="0" indent="0">
              <a:buNone/>
              <a:defRPr sz="3200">
                <a:solidFill>
                  <a:schemeClr val="tx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9/3/2025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52875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9/3/2025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747531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9/3/2025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627159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9/3/2025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73341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9/3/2025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5027909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4267"/>
            </a:lvl1pPr>
          </a:lstStyle>
          <a:p>
            <a:r>
              <a:rPr lang="en-US"/>
              <a:t>Click to edit Master title style</a:t>
            </a:r>
          </a:p>
        </p:txBody>
      </p:sp>
      <p:sp>
        <p:nvSpPr>
          <p:cNvPr id="3" name="Content Placeholder 2"/>
          <p:cNvSpPr>
            <a:spLocks noGrp="1"/>
          </p:cNvSpPr>
          <p:nvPr>
            <p:ph idx="1"/>
          </p:nvPr>
        </p:nvSpPr>
        <p:spPr>
          <a:xfrm>
            <a:off x="18659477" y="4739647"/>
            <a:ext cx="22219920" cy="23393400"/>
          </a:xfrm>
        </p:spPr>
        <p:txBody>
          <a:bodyPr/>
          <a:lstStyle>
            <a:lvl1pPr>
              <a:defRPr sz="4267"/>
            </a:lvl1pPr>
            <a:lvl2pPr>
              <a:defRPr sz="3733"/>
            </a:lvl2pPr>
            <a:lvl3pPr>
              <a:defRPr sz="3200"/>
            </a:lvl3pPr>
            <a:lvl4pPr>
              <a:defRPr sz="2667"/>
            </a:lvl4pPr>
            <a:lvl5pPr>
              <a:defRPr sz="2667"/>
            </a:lvl5pPr>
            <a:lvl6pPr>
              <a:defRPr sz="2667"/>
            </a:lvl6pPr>
            <a:lvl7pPr>
              <a:defRPr sz="2667"/>
            </a:lvl7pPr>
            <a:lvl8pPr>
              <a:defRPr sz="2667"/>
            </a:lvl8pPr>
            <a:lvl9pPr>
              <a:defRPr sz="2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310357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4267"/>
            </a:lvl1pPr>
          </a:lstStyle>
          <a:p>
            <a:r>
              <a:rPr lang="en-US"/>
              <a:t>Click to edit Master title style</a:t>
            </a:r>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4267"/>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endParaRPr lang="en-US"/>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2133"/>
            </a:lvl1pPr>
            <a:lvl2pPr marL="609585" indent="0">
              <a:buNone/>
              <a:defRPr sz="1867"/>
            </a:lvl2pPr>
            <a:lvl3pPr marL="1219170" indent="0">
              <a:buNone/>
              <a:defRPr sz="1600"/>
            </a:lvl3pPr>
            <a:lvl4pPr marL="1828754" indent="0">
              <a:buNone/>
              <a:defRPr sz="1333"/>
            </a:lvl4pPr>
            <a:lvl5pPr marL="2438339" indent="0">
              <a:buNone/>
              <a:defRPr sz="1333"/>
            </a:lvl5pPr>
            <a:lvl6pPr marL="3047924" indent="0">
              <a:buNone/>
              <a:defRPr sz="1333"/>
            </a:lvl6pPr>
            <a:lvl7pPr marL="3657509" indent="0">
              <a:buNone/>
              <a:defRPr sz="1333"/>
            </a:lvl7pPr>
            <a:lvl8pPr marL="4267093" indent="0">
              <a:buNone/>
              <a:defRPr sz="1333"/>
            </a:lvl8pPr>
            <a:lvl9pPr marL="4876678" indent="0">
              <a:buNone/>
              <a:defRPr sz="1333"/>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9/3/2025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939091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1600">
                <a:solidFill>
                  <a:schemeClr val="tx1">
                    <a:tint val="75000"/>
                  </a:schemeClr>
                </a:solidFill>
              </a:defRPr>
            </a:lvl1pPr>
          </a:lstStyle>
          <a:p>
            <a:fld id="{C764DE79-268F-4C1A-8933-263129D2AF90}" type="datetimeFigureOut">
              <a:rPr lang="en-US" dirty="0"/>
              <a:t>9/3/2025</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1600">
                <a:solidFill>
                  <a:schemeClr val="tx1">
                    <a:tint val="75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8974859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1.jpe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hyperlink" Target="https://www.tasnimnews.com/en/news/2019/09/10/2093756/brain-computer-interfaces-to-enable-people-to-communicate-with-their-thoughts" TargetMode="External"/><Relationship Id="rId17" Type="http://schemas.openxmlformats.org/officeDocument/2006/relationships/image" Target="../media/image14.jpeg"/><Relationship Id="rId2" Type="http://schemas.openxmlformats.org/officeDocument/2006/relationships/image" Target="../media/image1.png"/><Relationship Id="rId16"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png"/><Relationship Id="rId15" Type="http://schemas.openxmlformats.org/officeDocument/2006/relationships/hyperlink" Target="https://oercommons.org/courseware/lesson/10511" TargetMode="External"/><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jpe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C1A35C34-10F5-1E66-117A-E30B17E7DB76}"/>
              </a:ext>
            </a:extLst>
          </p:cNvPr>
          <p:cNvSpPr txBox="1"/>
          <p:nvPr/>
        </p:nvSpPr>
        <p:spPr>
          <a:xfrm>
            <a:off x="30936221" y="26855349"/>
            <a:ext cx="12586869" cy="5786199"/>
          </a:xfrm>
          <a:prstGeom prst="rect">
            <a:avLst/>
          </a:prstGeom>
          <a:solidFill>
            <a:schemeClr val="bg1">
              <a:lumMod val="95000"/>
            </a:schemeClr>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1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1000">
              <a:latin typeface="Garamond"/>
              <a:ea typeface="Calibri"/>
              <a:cs typeface="Calibri"/>
            </a:endParaRPr>
          </a:p>
          <a:p>
            <a:endParaRPr lang="en-US" sz="4000">
              <a:latin typeface="Garamond"/>
              <a:ea typeface="Calibri"/>
              <a:cs typeface="Calibri"/>
            </a:endParaRPr>
          </a:p>
          <a:p>
            <a:endParaRPr lang="en-US" sz="1000">
              <a:latin typeface="Garamond"/>
              <a:ea typeface="Calibri"/>
              <a:cs typeface="Calibri"/>
            </a:endParaRPr>
          </a:p>
        </p:txBody>
      </p:sp>
      <p:sp>
        <p:nvSpPr>
          <p:cNvPr id="48" name="TextBox 47">
            <a:extLst>
              <a:ext uri="{FF2B5EF4-FFF2-40B4-BE49-F238E27FC236}">
                <a16:creationId xmlns:a16="http://schemas.microsoft.com/office/drawing/2014/main" id="{4CEBAE16-D2A1-602F-A505-087669EC4150}"/>
              </a:ext>
            </a:extLst>
          </p:cNvPr>
          <p:cNvSpPr txBox="1"/>
          <p:nvPr/>
        </p:nvSpPr>
        <p:spPr>
          <a:xfrm>
            <a:off x="13110707" y="3929555"/>
            <a:ext cx="17346364" cy="22713910"/>
          </a:xfrm>
          <a:prstGeom prst="rect">
            <a:avLst/>
          </a:prstGeom>
          <a:solidFill>
            <a:schemeClr val="bg1">
              <a:lumMod val="95000"/>
            </a:schemeClr>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3500">
              <a:highlight>
                <a:srgbClr val="FF00FF"/>
              </a:highlight>
              <a:latin typeface="Garamond"/>
              <a:ea typeface="Calibri"/>
              <a:cs typeface="Calibri"/>
            </a:endParaRPr>
          </a:p>
          <a:p>
            <a:endParaRPr lang="en-US" sz="4000">
              <a:latin typeface="Garamond"/>
              <a:ea typeface="+mn-lt"/>
              <a:cs typeface="+mn-lt"/>
            </a:endParaRPr>
          </a:p>
          <a:p>
            <a:r>
              <a:rPr lang="en-US" sz="4000">
                <a:latin typeface="Garamond"/>
                <a:ea typeface="+mn-lt"/>
                <a:cs typeface="+mn-lt"/>
              </a:rPr>
              <a:t>Figures below represent two of the forty-eight channels that recorded </a:t>
            </a:r>
            <a:r>
              <a:rPr lang="en-US" sz="4000" err="1">
                <a:latin typeface="Garamond"/>
                <a:ea typeface="+mn-lt"/>
                <a:cs typeface="+mn-lt"/>
              </a:rPr>
              <a:t>fNIR's</a:t>
            </a:r>
            <a:r>
              <a:rPr lang="en-US" sz="4000">
                <a:latin typeface="Garamond"/>
                <a:ea typeface="+mn-lt"/>
                <a:cs typeface="+mn-lt"/>
              </a:rPr>
              <a:t> </a:t>
            </a:r>
            <a:r>
              <a:rPr lang="en-US" sz="4000" err="1">
                <a:latin typeface="Garamond"/>
                <a:ea typeface="+mn-lt"/>
                <a:cs typeface="+mn-lt"/>
              </a:rPr>
              <a:t>optode</a:t>
            </a:r>
            <a:r>
              <a:rPr lang="en-US" sz="4000">
                <a:latin typeface="Garamond"/>
                <a:ea typeface="+mn-lt"/>
                <a:cs typeface="+mn-lt"/>
              </a:rPr>
              <a:t> signals. They are the same position on different brain hemispheres, where Channel 18 shows left hemispheric activity and Channel 35 shows readings from the right hemisphere</a:t>
            </a:r>
            <a:r>
              <a:rPr lang="en-US" sz="3500">
                <a:latin typeface="Garamond"/>
                <a:ea typeface="+mn-lt"/>
                <a:cs typeface="+mn-lt"/>
              </a:rPr>
              <a:t>.           </a:t>
            </a:r>
            <a:endParaRPr lang="en-US" sz="7250">
              <a:latin typeface="Calibri" panose="020F0502020204030204"/>
              <a:ea typeface="+mn-lt"/>
              <a:cs typeface="+mn-lt"/>
            </a:endParaRPr>
          </a:p>
          <a:p>
            <a:r>
              <a:rPr lang="en-US" sz="3500">
                <a:latin typeface="Garamond"/>
                <a:ea typeface="+mn-lt"/>
                <a:cs typeface="+mn-lt"/>
              </a:rPr>
              <a:t>        </a:t>
            </a:r>
            <a:endParaRPr lang="en-US" sz="7250">
              <a:ea typeface="Calibri"/>
              <a:cs typeface="Calibri"/>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endParaRPr lang="en-US" sz="3500">
              <a:latin typeface="Garamond"/>
              <a:ea typeface="+mn-lt"/>
              <a:cs typeface="+mn-lt"/>
            </a:endParaRPr>
          </a:p>
          <a:p>
            <a:r>
              <a:rPr lang="en-US" sz="3500">
                <a:latin typeface="Garamond"/>
                <a:ea typeface="+mn-lt"/>
                <a:cs typeface="+mn-lt"/>
              </a:rPr>
              <a:t>                                                                                                                                                                                                                                                                                                                                                                                                                                                                                                                                                                                                                                                                                                                        </a:t>
            </a:r>
            <a:endParaRPr lang="en-US" sz="3500">
              <a:latin typeface="Garamond"/>
              <a:ea typeface="Calibri"/>
              <a:cs typeface="Calibri"/>
            </a:endParaRPr>
          </a:p>
        </p:txBody>
      </p:sp>
      <p:sp>
        <p:nvSpPr>
          <p:cNvPr id="47" name="TextBox 46">
            <a:extLst>
              <a:ext uri="{FF2B5EF4-FFF2-40B4-BE49-F238E27FC236}">
                <a16:creationId xmlns:a16="http://schemas.microsoft.com/office/drawing/2014/main" id="{5C35038E-9ECE-1134-664A-CEF0A82B3811}"/>
              </a:ext>
            </a:extLst>
          </p:cNvPr>
          <p:cNvSpPr txBox="1"/>
          <p:nvPr/>
        </p:nvSpPr>
        <p:spPr>
          <a:xfrm>
            <a:off x="30960786" y="15174036"/>
            <a:ext cx="12607314" cy="11477089"/>
          </a:xfrm>
          <a:prstGeom prst="rect">
            <a:avLst/>
          </a:prstGeom>
          <a:solidFill>
            <a:schemeClr val="bg1">
              <a:lumMod val="95000"/>
            </a:schemeClr>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000">
              <a:latin typeface="Garamond"/>
              <a:ea typeface="Calibri"/>
              <a:cs typeface="Calibri"/>
            </a:endParaRPr>
          </a:p>
          <a:p>
            <a:endParaRPr lang="en-US" sz="4000">
              <a:latin typeface="Garamond"/>
              <a:ea typeface="Calibri"/>
              <a:cs typeface="Calibri"/>
            </a:endParaRPr>
          </a:p>
          <a:p>
            <a:r>
              <a:rPr lang="en-US" sz="4000">
                <a:latin typeface="Garamond"/>
                <a:ea typeface="Calibri"/>
                <a:cs typeface="Calibri"/>
              </a:rPr>
              <a:t>Participants were originally a forty-three-year-old white male with grey, black 1C hair and an eighteen-year-old black female with dark brown 3C hair. However, low optimization readings for the latter participant's </a:t>
            </a:r>
            <a:r>
              <a:rPr lang="en-US" sz="4000" err="1">
                <a:latin typeface="Garamond"/>
                <a:ea typeface="Calibri"/>
                <a:cs typeface="Calibri"/>
              </a:rPr>
              <a:t>fNIR</a:t>
            </a:r>
            <a:r>
              <a:rPr lang="en-US" sz="4000">
                <a:latin typeface="Garamond"/>
                <a:ea typeface="Calibri"/>
                <a:cs typeface="Calibri"/>
              </a:rPr>
              <a:t> made it difficult to interpret waves for calculating pulse-transit-times. Not using a diverse subject population happens frequently in </a:t>
            </a:r>
            <a:r>
              <a:rPr lang="en-US" sz="4000" err="1">
                <a:latin typeface="Garamond"/>
                <a:ea typeface="Calibri"/>
                <a:cs typeface="Calibri"/>
              </a:rPr>
              <a:t>fNIR</a:t>
            </a:r>
            <a:r>
              <a:rPr lang="en-US" sz="4000">
                <a:latin typeface="Garamond"/>
                <a:ea typeface="Calibri"/>
                <a:cs typeface="Calibri"/>
              </a:rPr>
              <a:t> research because its technology isn't suited for people of color. </a:t>
            </a:r>
            <a:r>
              <a:rPr lang="en-US" sz="4000" err="1">
                <a:latin typeface="Garamond"/>
                <a:ea typeface="Calibri"/>
                <a:cs typeface="Calibri"/>
              </a:rPr>
              <a:t>fNIR</a:t>
            </a:r>
            <a:r>
              <a:rPr lang="en-US" sz="4000">
                <a:latin typeface="Garamond"/>
                <a:ea typeface="Calibri"/>
                <a:cs typeface="Calibri"/>
              </a:rPr>
              <a:t> caps and tools don't account for the extra width thick hair adds to circumference measurements for subjects of color.</a:t>
            </a:r>
            <a:endParaRPr lang="en-US" sz="7250">
              <a:ea typeface="Calibri"/>
              <a:cs typeface="Calibri"/>
            </a:endParaRPr>
          </a:p>
          <a:p>
            <a:r>
              <a:rPr lang="en-US" sz="4000">
                <a:latin typeface="Garamond"/>
                <a:ea typeface="Calibri"/>
                <a:cs typeface="Calibri"/>
              </a:rPr>
              <a:t>I recommend the following to </a:t>
            </a:r>
            <a:r>
              <a:rPr lang="en-US" sz="4000" err="1">
                <a:latin typeface="Garamond"/>
                <a:ea typeface="Calibri"/>
                <a:cs typeface="Calibri"/>
              </a:rPr>
              <a:t>NIRx</a:t>
            </a:r>
            <a:r>
              <a:rPr lang="en-US" sz="4000">
                <a:latin typeface="Garamond"/>
                <a:ea typeface="Calibri"/>
                <a:cs typeface="Calibri"/>
              </a:rPr>
              <a:t>, in hopes of promoting inclusive findings in future Neuroscience research:</a:t>
            </a:r>
          </a:p>
          <a:p>
            <a:pPr marL="571500" indent="-571500">
              <a:buFont typeface="Arial"/>
              <a:buChar char="•"/>
            </a:pPr>
            <a:r>
              <a:rPr lang="en-US" sz="4000">
                <a:latin typeface="Garamond"/>
                <a:ea typeface="Calibri"/>
                <a:cs typeface="Calibri"/>
              </a:rPr>
              <a:t>A guide for scientists advising data collection on participants with thick hair</a:t>
            </a:r>
          </a:p>
          <a:p>
            <a:pPr marL="571500" indent="-571500">
              <a:buFont typeface="Arial"/>
              <a:buChar char="•"/>
            </a:pPr>
            <a:r>
              <a:rPr lang="en-US" sz="4000">
                <a:latin typeface="Garamond"/>
                <a:ea typeface="Calibri"/>
                <a:cs typeface="Calibri"/>
              </a:rPr>
              <a:t>The development of a wearable device that records signals without near-infrared light</a:t>
            </a:r>
          </a:p>
        </p:txBody>
      </p:sp>
      <p:sp>
        <p:nvSpPr>
          <p:cNvPr id="3" name="Rectangle 2">
            <a:extLst>
              <a:ext uri="{FF2B5EF4-FFF2-40B4-BE49-F238E27FC236}">
                <a16:creationId xmlns:a16="http://schemas.microsoft.com/office/drawing/2014/main" id="{C1B13D23-B336-7DCA-56BE-50C34AA9A189}"/>
              </a:ext>
            </a:extLst>
          </p:cNvPr>
          <p:cNvSpPr/>
          <p:nvPr/>
        </p:nvSpPr>
        <p:spPr>
          <a:xfrm>
            <a:off x="-850710" y="-590079"/>
            <a:ext cx="45489713" cy="4326855"/>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endParaRPr lang="en-US" sz="7258">
              <a:cs typeface="Calibri"/>
            </a:endParaRPr>
          </a:p>
        </p:txBody>
      </p:sp>
      <p:sp>
        <p:nvSpPr>
          <p:cNvPr id="4" name="TextBox 3">
            <a:extLst>
              <a:ext uri="{FF2B5EF4-FFF2-40B4-BE49-F238E27FC236}">
                <a16:creationId xmlns:a16="http://schemas.microsoft.com/office/drawing/2014/main" id="{AAAEDE3F-6C9B-F985-3493-BD3790EF2090}"/>
              </a:ext>
            </a:extLst>
          </p:cNvPr>
          <p:cNvSpPr txBox="1"/>
          <p:nvPr/>
        </p:nvSpPr>
        <p:spPr>
          <a:xfrm>
            <a:off x="5101921" y="531399"/>
            <a:ext cx="32987418"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9600" b="1">
                <a:solidFill>
                  <a:schemeClr val="bg1"/>
                </a:solidFill>
                <a:latin typeface="Calibri"/>
                <a:ea typeface="Calibri"/>
                <a:cs typeface="Calibri"/>
              </a:rPr>
              <a:t>New Methods for Brain Computer Interfaces</a:t>
            </a:r>
          </a:p>
          <a:p>
            <a:pPr algn="ctr"/>
            <a:r>
              <a:rPr lang="en-US" sz="4000">
                <a:solidFill>
                  <a:schemeClr val="bg1"/>
                </a:solidFill>
                <a:latin typeface="Garamond"/>
              </a:rPr>
              <a:t>Nyla Heeter, Dr. Gregory Lewis, </a:t>
            </a:r>
            <a:r>
              <a:rPr lang="en-US" sz="4000" err="1">
                <a:solidFill>
                  <a:schemeClr val="bg1"/>
                </a:solidFill>
                <a:latin typeface="Garamond"/>
              </a:rPr>
              <a:t>Phenzi</a:t>
            </a:r>
            <a:r>
              <a:rPr lang="en-US" sz="4000">
                <a:solidFill>
                  <a:schemeClr val="bg1"/>
                </a:solidFill>
                <a:latin typeface="Garamond"/>
              </a:rPr>
              <a:t> Blasio, Logan Holmes</a:t>
            </a:r>
          </a:p>
          <a:p>
            <a:pPr algn="ctr"/>
            <a:r>
              <a:rPr lang="en-US" sz="4000">
                <a:solidFill>
                  <a:schemeClr val="bg1"/>
                </a:solidFill>
                <a:latin typeface="Garamond"/>
              </a:rPr>
              <a:t>nyheeter@iu.edu</a:t>
            </a:r>
          </a:p>
        </p:txBody>
      </p:sp>
      <p:sp>
        <p:nvSpPr>
          <p:cNvPr id="10" name="TextBox 9">
            <a:extLst>
              <a:ext uri="{FF2B5EF4-FFF2-40B4-BE49-F238E27FC236}">
                <a16:creationId xmlns:a16="http://schemas.microsoft.com/office/drawing/2014/main" id="{717D851F-CDC5-3673-6E33-36C1A868DD7E}"/>
              </a:ext>
            </a:extLst>
          </p:cNvPr>
          <p:cNvSpPr txBox="1"/>
          <p:nvPr/>
        </p:nvSpPr>
        <p:spPr>
          <a:xfrm>
            <a:off x="20859750" y="16516350"/>
            <a:ext cx="2743200" cy="4572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l"/>
            <a:endParaRPr lang="en-US" sz="7258"/>
          </a:p>
        </p:txBody>
      </p:sp>
      <p:sp>
        <p:nvSpPr>
          <p:cNvPr id="18" name="TextBox 17">
            <a:extLst>
              <a:ext uri="{FF2B5EF4-FFF2-40B4-BE49-F238E27FC236}">
                <a16:creationId xmlns:a16="http://schemas.microsoft.com/office/drawing/2014/main" id="{6042FA64-2161-EF54-92AC-FCD84B4EA7B4}"/>
              </a:ext>
            </a:extLst>
          </p:cNvPr>
          <p:cNvSpPr txBox="1"/>
          <p:nvPr/>
        </p:nvSpPr>
        <p:spPr>
          <a:xfrm>
            <a:off x="260545" y="3937212"/>
            <a:ext cx="12431099" cy="13665279"/>
          </a:xfrm>
          <a:prstGeom prst="rect">
            <a:avLst/>
          </a:prstGeom>
          <a:solidFill>
            <a:schemeClr val="bg1">
              <a:lumMod val="95000"/>
            </a:schemeClr>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r>
              <a:rPr lang="en-US" sz="4200">
                <a:latin typeface="Garamond"/>
                <a:ea typeface="+mn-lt"/>
                <a:cs typeface="Times New Roman"/>
              </a:rPr>
              <a:t> </a:t>
            </a:r>
            <a:endParaRPr lang="en-US"/>
          </a:p>
          <a:p>
            <a:endParaRPr lang="en-US" sz="1000">
              <a:latin typeface="Garamond"/>
              <a:ea typeface="+mn-lt"/>
              <a:cs typeface="Times New Roman"/>
            </a:endParaRPr>
          </a:p>
          <a:p>
            <a:r>
              <a:rPr lang="en-US" sz="4000">
                <a:latin typeface="Garamond"/>
                <a:ea typeface="+mn-lt"/>
                <a:cs typeface="Times New Roman"/>
              </a:rPr>
              <a:t>Polyvagal Theory is a three-part concept suggesting a</a:t>
            </a:r>
            <a:r>
              <a:rPr lang="en-US" sz="4000">
                <a:latin typeface="Garamond"/>
                <a:ea typeface="+mn-lt"/>
                <a:cs typeface="+mn-lt"/>
              </a:rPr>
              <a:t>n</a:t>
            </a:r>
            <a:r>
              <a:rPr lang="en-US" sz="4000">
                <a:ea typeface="+mn-lt"/>
                <a:cs typeface="+mn-lt"/>
              </a:rPr>
              <a:t> </a:t>
            </a:r>
            <a:r>
              <a:rPr lang="en-US" sz="4000">
                <a:latin typeface="Garamond"/>
                <a:ea typeface="+mn-lt"/>
                <a:cs typeface="+mn-lt"/>
              </a:rPr>
              <a:t>evolutionary connection between the heart and brain that enables humans </a:t>
            </a:r>
            <a:r>
              <a:rPr lang="en-US" sz="4000">
                <a:latin typeface="Garamond"/>
                <a:ea typeface="+mn-lt"/>
                <a:cs typeface="Times New Roman"/>
              </a:rPr>
              <a:t>to assess environmental safety. </a:t>
            </a:r>
            <a:endParaRPr lang="en-US" sz="7250">
              <a:ea typeface="Calibri"/>
              <a:cs typeface="Calibri"/>
            </a:endParaRPr>
          </a:p>
          <a:p>
            <a:pPr marL="457200" indent="-457200">
              <a:buFont typeface="Arial"/>
              <a:buChar char="•"/>
            </a:pPr>
            <a:r>
              <a:rPr lang="en-US" sz="4000">
                <a:latin typeface="Garamond"/>
                <a:ea typeface="+mn-lt"/>
                <a:cs typeface="Times New Roman"/>
              </a:rPr>
              <a:t> This connection's origin was identified as a divergence in the</a:t>
            </a:r>
            <a:r>
              <a:rPr lang="en-US" sz="4000" b="1">
                <a:latin typeface="Garamond"/>
                <a:ea typeface="+mn-lt"/>
                <a:cs typeface="Times New Roman"/>
              </a:rPr>
              <a:t> </a:t>
            </a:r>
            <a:r>
              <a:rPr lang="en-US" sz="4000" b="1" err="1">
                <a:latin typeface="Garamond"/>
                <a:ea typeface="+mn-lt"/>
                <a:cs typeface="Times New Roman"/>
              </a:rPr>
              <a:t>vagus</a:t>
            </a:r>
            <a:r>
              <a:rPr lang="en-US" sz="4000" b="1">
                <a:latin typeface="Garamond"/>
                <a:ea typeface="+mn-lt"/>
                <a:cs typeface="Times New Roman"/>
              </a:rPr>
              <a:t> nerve</a:t>
            </a:r>
            <a:r>
              <a:rPr lang="en-US" sz="4000">
                <a:latin typeface="Garamond"/>
                <a:ea typeface="+mn-lt"/>
                <a:cs typeface="Times New Roman"/>
              </a:rPr>
              <a:t>, which sparked an interested among the scientific community in studying vagal activity</a:t>
            </a:r>
          </a:p>
          <a:p>
            <a:pPr marL="457200" indent="-457200">
              <a:buFont typeface="Arial"/>
              <a:buChar char="•"/>
            </a:pPr>
            <a:r>
              <a:rPr lang="en-US" sz="4000">
                <a:latin typeface="Garamond"/>
                <a:ea typeface="+mn-lt"/>
                <a:cs typeface="Times New Roman"/>
              </a:rPr>
              <a:t>My research examines vagal pathways through analysis of superimposed </a:t>
            </a:r>
            <a:r>
              <a:rPr lang="en-US" sz="4000" b="1">
                <a:latin typeface="Garamond"/>
                <a:ea typeface="+mn-lt"/>
                <a:cs typeface="Times New Roman"/>
              </a:rPr>
              <a:t>functional near-infrared spectroscopy (</a:t>
            </a:r>
            <a:r>
              <a:rPr lang="en-US" sz="4000" b="1" err="1">
                <a:latin typeface="Garamond"/>
                <a:ea typeface="+mn-lt"/>
                <a:cs typeface="Times New Roman"/>
              </a:rPr>
              <a:t>fNIR</a:t>
            </a:r>
            <a:r>
              <a:rPr lang="en-US" sz="4000" b="1">
                <a:latin typeface="Garamond"/>
                <a:ea typeface="+mn-lt"/>
                <a:cs typeface="Times New Roman"/>
              </a:rPr>
              <a:t>)</a:t>
            </a:r>
            <a:r>
              <a:rPr lang="en-US" sz="4000">
                <a:latin typeface="Garamond"/>
                <a:ea typeface="+mn-lt"/>
                <a:cs typeface="Times New Roman"/>
              </a:rPr>
              <a:t> and</a:t>
            </a:r>
            <a:r>
              <a:rPr lang="en-US" sz="4000" b="1">
                <a:latin typeface="Garamond"/>
                <a:ea typeface="+mn-lt"/>
                <a:cs typeface="Times New Roman"/>
              </a:rPr>
              <a:t> electrocardiogram (ECG)</a:t>
            </a:r>
            <a:r>
              <a:rPr lang="en-US" sz="4000">
                <a:latin typeface="Garamond"/>
                <a:ea typeface="+mn-lt"/>
                <a:cs typeface="Times New Roman"/>
              </a:rPr>
              <a:t> data to find an alternative method for calculating </a:t>
            </a:r>
            <a:r>
              <a:rPr lang="en-US" sz="4000" b="1">
                <a:latin typeface="Garamond"/>
                <a:ea typeface="+mn-lt"/>
                <a:cs typeface="Times New Roman"/>
              </a:rPr>
              <a:t>pulse-transit times (PTT</a:t>
            </a:r>
            <a:r>
              <a:rPr lang="en-US" sz="4000">
                <a:latin typeface="Garamond"/>
                <a:ea typeface="+mn-lt"/>
                <a:cs typeface="Times New Roman"/>
              </a:rPr>
              <a:t>) using the R-wave of the ECG complex. </a:t>
            </a:r>
            <a:endParaRPr lang="en-US" sz="4000">
              <a:latin typeface="Calibri" panose="020F0502020204030204"/>
              <a:ea typeface="+mn-lt"/>
              <a:cs typeface="Calibri" panose="020F0502020204030204"/>
            </a:endParaRPr>
          </a:p>
          <a:p>
            <a:pPr marL="457200" indent="-457200">
              <a:buFont typeface="Arial"/>
              <a:buChar char="•"/>
            </a:pPr>
            <a:r>
              <a:rPr lang="en-US" sz="4000">
                <a:latin typeface="Garamond"/>
                <a:ea typeface="+mn-lt"/>
                <a:cs typeface="Times New Roman"/>
              </a:rPr>
              <a:t>This longitudinal study focused on recordings from the brain’s auditory center to also explore how white noise and language influence vagal activity. </a:t>
            </a:r>
            <a:endParaRPr lang="en-US" sz="4000">
              <a:ea typeface="Calibri" panose="020F0502020204030204"/>
              <a:cs typeface="Calibri" panose="020F0502020204030204"/>
            </a:endParaRPr>
          </a:p>
          <a:p>
            <a:pPr marL="457200" indent="-457200">
              <a:buFont typeface="Arial"/>
              <a:buChar char="•"/>
            </a:pPr>
            <a:r>
              <a:rPr lang="en-US" sz="4000">
                <a:latin typeface="Garamond"/>
                <a:ea typeface="+mn-lt"/>
                <a:cs typeface="Times New Roman"/>
              </a:rPr>
              <a:t>It was hypothesized that white noise would trigger </a:t>
            </a:r>
            <a:r>
              <a:rPr lang="en-US" sz="4000" b="1">
                <a:latin typeface="Garamond"/>
                <a:ea typeface="+mn-lt"/>
                <a:cs typeface="Times New Roman"/>
              </a:rPr>
              <a:t>bilateral hemispheric activity</a:t>
            </a:r>
            <a:r>
              <a:rPr lang="en-US" sz="4000">
                <a:latin typeface="Garamond"/>
                <a:ea typeface="+mn-lt"/>
                <a:cs typeface="Times New Roman"/>
              </a:rPr>
              <a:t>. While playing audio from the complex listening environment would only increase PTT in the left hemisphere because hearing in most humans in right ear dominant, and the brain is controlled through hemispheric lateralization. </a:t>
            </a:r>
            <a:endParaRPr lang="en-US" sz="4000">
              <a:latin typeface="Garamond"/>
              <a:ea typeface="Calibri"/>
              <a:cs typeface="Times New Roman"/>
            </a:endParaRPr>
          </a:p>
        </p:txBody>
      </p:sp>
      <p:sp>
        <p:nvSpPr>
          <p:cNvPr id="2" name="TextBox 1">
            <a:extLst>
              <a:ext uri="{FF2B5EF4-FFF2-40B4-BE49-F238E27FC236}">
                <a16:creationId xmlns:a16="http://schemas.microsoft.com/office/drawing/2014/main" id="{98EF1CB5-BA2B-025F-97B8-BA995ACB6113}"/>
              </a:ext>
            </a:extLst>
          </p:cNvPr>
          <p:cNvSpPr txBox="1"/>
          <p:nvPr/>
        </p:nvSpPr>
        <p:spPr>
          <a:xfrm>
            <a:off x="286571" y="17950746"/>
            <a:ext cx="12390841" cy="14403943"/>
          </a:xfrm>
          <a:prstGeom prst="rect">
            <a:avLst/>
          </a:prstGeom>
          <a:solidFill>
            <a:schemeClr val="bg1">
              <a:lumMod val="95000"/>
            </a:schemeClr>
          </a:solidFill>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000">
              <a:solidFill>
                <a:srgbClr val="0E101A"/>
              </a:solidFill>
              <a:latin typeface="Garamond"/>
              <a:ea typeface="Calibri"/>
              <a:cs typeface="Calibri"/>
            </a:endParaRPr>
          </a:p>
          <a:p>
            <a:endParaRPr lang="en-US" sz="1000">
              <a:solidFill>
                <a:srgbClr val="0E101A"/>
              </a:solidFill>
              <a:latin typeface="Garamond"/>
              <a:ea typeface="Calibri"/>
              <a:cs typeface="Calibri"/>
            </a:endParaRPr>
          </a:p>
          <a:p>
            <a:r>
              <a:rPr lang="en-US" sz="4000">
                <a:solidFill>
                  <a:srgbClr val="0E101A"/>
                </a:solidFill>
                <a:latin typeface="Garamond"/>
                <a:ea typeface="Calibri"/>
                <a:cs typeface="Calibri"/>
              </a:rPr>
              <a:t>In our investigation, we used a combination of software and hardware to create a six-block, seventeen-minute-long experiment. In each block, white noise and people speaking English in a complex listening environment was played for twenty seconds each with sixty second rests between each block. The sections representing audio/the absence of audio were separated in the ECG and </a:t>
            </a:r>
            <a:r>
              <a:rPr lang="en-US" sz="4000" err="1">
                <a:solidFill>
                  <a:srgbClr val="0E101A"/>
                </a:solidFill>
                <a:latin typeface="Garamond"/>
                <a:ea typeface="Calibri"/>
                <a:cs typeface="Calibri"/>
              </a:rPr>
              <a:t>fNIR</a:t>
            </a:r>
            <a:r>
              <a:rPr lang="en-US" sz="4000">
                <a:solidFill>
                  <a:srgbClr val="0E101A"/>
                </a:solidFill>
                <a:latin typeface="Garamond"/>
                <a:ea typeface="Calibri"/>
                <a:cs typeface="Calibri"/>
              </a:rPr>
              <a:t> pulses through color-coded experimental markers. Markers were divided into rest blocks with no sound, white noise blocks, and talking/ ''complex listening environment'' blocks.</a:t>
            </a:r>
            <a:endParaRPr lang="en-US" sz="4000">
              <a:solidFill>
                <a:srgbClr val="000000"/>
              </a:solidFill>
              <a:latin typeface="Calibri" panose="020F0502020204030204"/>
              <a:ea typeface="Calibri"/>
              <a:cs typeface="Calibri"/>
            </a:endParaRPr>
          </a:p>
          <a:p>
            <a:r>
              <a:rPr lang="en-US" sz="4000">
                <a:solidFill>
                  <a:srgbClr val="0E101A"/>
                </a:solidFill>
                <a:latin typeface="Garamond"/>
                <a:ea typeface="Calibri"/>
                <a:cs typeface="Calibri"/>
              </a:rPr>
              <a:t>For the ECG Setup:</a:t>
            </a:r>
            <a:endParaRPr lang="en-US" sz="4000">
              <a:ea typeface="Calibri"/>
              <a:cs typeface="Calibri"/>
            </a:endParaRPr>
          </a:p>
          <a:p>
            <a:pPr marL="457200" indent="-457200">
              <a:buFont typeface="Arial"/>
              <a:buChar char="•"/>
            </a:pPr>
            <a:r>
              <a:rPr lang="en-US" sz="4000" err="1">
                <a:solidFill>
                  <a:srgbClr val="0E101A"/>
                </a:solidFill>
                <a:latin typeface="Garamond"/>
                <a:ea typeface="Calibri"/>
                <a:cs typeface="Calibri"/>
              </a:rPr>
              <a:t>Acqknowledge</a:t>
            </a:r>
            <a:r>
              <a:rPr lang="en-US" sz="4000">
                <a:solidFill>
                  <a:srgbClr val="0E101A"/>
                </a:solidFill>
                <a:latin typeface="Garamond"/>
                <a:ea typeface="Calibri"/>
                <a:cs typeface="Calibri"/>
              </a:rPr>
              <a:t> software</a:t>
            </a:r>
          </a:p>
          <a:p>
            <a:pPr marL="457200" indent="-457200">
              <a:buFont typeface="Arial"/>
              <a:buChar char="•"/>
            </a:pPr>
            <a:r>
              <a:rPr lang="en-US" sz="4000" err="1">
                <a:solidFill>
                  <a:srgbClr val="0E101A"/>
                </a:solidFill>
                <a:latin typeface="Garamond"/>
                <a:ea typeface="Calibri"/>
                <a:cs typeface="Calibri"/>
              </a:rPr>
              <a:t>Biopac</a:t>
            </a:r>
            <a:r>
              <a:rPr lang="en-US" sz="4000">
                <a:solidFill>
                  <a:srgbClr val="0E101A"/>
                </a:solidFill>
                <a:latin typeface="Garamond"/>
                <a:ea typeface="Calibri"/>
                <a:cs typeface="Calibri"/>
              </a:rPr>
              <a:t> MP160 System</a:t>
            </a:r>
          </a:p>
          <a:p>
            <a:r>
              <a:rPr lang="en-US" sz="4000">
                <a:solidFill>
                  <a:srgbClr val="0E101A"/>
                </a:solidFill>
                <a:latin typeface="Garamond"/>
                <a:ea typeface="Calibri"/>
                <a:cs typeface="Calibri"/>
              </a:rPr>
              <a:t>For the </a:t>
            </a:r>
            <a:r>
              <a:rPr lang="en-US" sz="4000" err="1">
                <a:solidFill>
                  <a:srgbClr val="0E101A"/>
                </a:solidFill>
                <a:latin typeface="Garamond"/>
                <a:ea typeface="Calibri"/>
                <a:cs typeface="Calibri"/>
              </a:rPr>
              <a:t>fNIR</a:t>
            </a:r>
            <a:r>
              <a:rPr lang="en-US" sz="4000">
                <a:solidFill>
                  <a:srgbClr val="0E101A"/>
                </a:solidFill>
                <a:latin typeface="Garamond"/>
                <a:ea typeface="Calibri"/>
                <a:cs typeface="Calibri"/>
              </a:rPr>
              <a:t> Setup:</a:t>
            </a:r>
          </a:p>
          <a:p>
            <a:pPr marL="457200" indent="-457200">
              <a:buFont typeface="Arial"/>
              <a:buChar char="•"/>
            </a:pPr>
            <a:r>
              <a:rPr lang="en-US" sz="4000">
                <a:solidFill>
                  <a:srgbClr val="0E101A"/>
                </a:solidFill>
                <a:latin typeface="Garamond"/>
                <a:ea typeface="Calibri"/>
                <a:cs typeface="Calibri"/>
              </a:rPr>
              <a:t>Aurora software</a:t>
            </a:r>
          </a:p>
          <a:p>
            <a:pPr marL="457200" indent="-457200">
              <a:buFont typeface="Arial"/>
              <a:buChar char="•"/>
            </a:pPr>
            <a:r>
              <a:rPr lang="en-US" sz="4000" err="1">
                <a:solidFill>
                  <a:srgbClr val="0E101A"/>
                </a:solidFill>
                <a:latin typeface="Garamond"/>
                <a:ea typeface="Calibri"/>
                <a:cs typeface="Calibri"/>
              </a:rPr>
              <a:t>NIRx</a:t>
            </a:r>
            <a:r>
              <a:rPr lang="en-US" sz="4000">
                <a:solidFill>
                  <a:srgbClr val="0E101A"/>
                </a:solidFill>
                <a:latin typeface="Garamond"/>
                <a:ea typeface="Calibri"/>
                <a:cs typeface="Calibri"/>
              </a:rPr>
              <a:t> NirSport2 System</a:t>
            </a:r>
          </a:p>
          <a:p>
            <a:pPr marL="457200" indent="-457200">
              <a:buFont typeface="Arial"/>
              <a:buChar char="•"/>
            </a:pPr>
            <a:r>
              <a:rPr lang="en-US" sz="4000">
                <a:solidFill>
                  <a:srgbClr val="0E101A"/>
                </a:solidFill>
                <a:latin typeface="Garamond"/>
                <a:ea typeface="Calibri"/>
                <a:cs typeface="Calibri"/>
              </a:rPr>
              <a:t>58-centimeter </a:t>
            </a:r>
            <a:r>
              <a:rPr lang="en-US" sz="4000" err="1">
                <a:solidFill>
                  <a:srgbClr val="0E101A"/>
                </a:solidFill>
                <a:latin typeface="Garamond"/>
                <a:ea typeface="Calibri"/>
                <a:cs typeface="Calibri"/>
              </a:rPr>
              <a:t>fNIR</a:t>
            </a:r>
            <a:r>
              <a:rPr lang="en-US" sz="4000">
                <a:solidFill>
                  <a:srgbClr val="0E101A"/>
                </a:solidFill>
                <a:latin typeface="Garamond"/>
                <a:ea typeface="Calibri"/>
                <a:cs typeface="Calibri"/>
              </a:rPr>
              <a:t> cap</a:t>
            </a:r>
          </a:p>
          <a:p>
            <a:r>
              <a:rPr lang="en-US" sz="4000">
                <a:solidFill>
                  <a:srgbClr val="0E101A"/>
                </a:solidFill>
                <a:latin typeface="Garamond"/>
                <a:ea typeface="Calibri"/>
                <a:cs typeface="Calibri"/>
              </a:rPr>
              <a:t>For Experimental Analysis</a:t>
            </a:r>
          </a:p>
          <a:p>
            <a:r>
              <a:rPr lang="en-US" sz="4000">
                <a:solidFill>
                  <a:srgbClr val="0E101A"/>
                </a:solidFill>
                <a:latin typeface="Garamond"/>
                <a:ea typeface="Calibri"/>
                <a:cs typeface="Calibri"/>
              </a:rPr>
              <a:t>and Development:</a:t>
            </a:r>
            <a:endParaRPr lang="en-US">
              <a:ea typeface="Calibri" panose="020F0502020204030204"/>
              <a:cs typeface="Calibri" panose="020F0502020204030204"/>
            </a:endParaRPr>
          </a:p>
          <a:p>
            <a:pPr marL="457200" indent="-457200">
              <a:buFont typeface="Arial"/>
              <a:buChar char="•"/>
            </a:pPr>
            <a:r>
              <a:rPr lang="en-US" sz="4000">
                <a:solidFill>
                  <a:srgbClr val="0E101A"/>
                </a:solidFill>
                <a:latin typeface="Garamond"/>
                <a:ea typeface="Calibri"/>
                <a:cs typeface="Calibri"/>
              </a:rPr>
              <a:t>MATLAB Software</a:t>
            </a:r>
          </a:p>
          <a:p>
            <a:pPr marL="457200" indent="-457200">
              <a:buFont typeface="Arial"/>
              <a:buChar char="•"/>
            </a:pPr>
            <a:r>
              <a:rPr lang="en-US" sz="4000">
                <a:solidFill>
                  <a:srgbClr val="0E101A"/>
                </a:solidFill>
                <a:latin typeface="Garamond"/>
                <a:ea typeface="Calibri"/>
                <a:cs typeface="Calibri"/>
              </a:rPr>
              <a:t>Python Version 1.3</a:t>
            </a:r>
          </a:p>
          <a:p>
            <a:pPr marL="457200" indent="-457200">
              <a:buFont typeface="Arial"/>
              <a:buChar char="•"/>
            </a:pPr>
            <a:endParaRPr lang="en-US" sz="4000">
              <a:solidFill>
                <a:srgbClr val="0E101A"/>
              </a:solidFill>
              <a:latin typeface="Garamond"/>
              <a:ea typeface="Calibri"/>
              <a:cs typeface="Calibri"/>
            </a:endParaRPr>
          </a:p>
        </p:txBody>
      </p:sp>
      <p:sp>
        <p:nvSpPr>
          <p:cNvPr id="6" name="TextBox 5">
            <a:extLst>
              <a:ext uri="{FF2B5EF4-FFF2-40B4-BE49-F238E27FC236}">
                <a16:creationId xmlns:a16="http://schemas.microsoft.com/office/drawing/2014/main" id="{C6D73DE2-1B1B-480E-32E5-33F5D317EFCE}"/>
              </a:ext>
            </a:extLst>
          </p:cNvPr>
          <p:cNvSpPr txBox="1"/>
          <p:nvPr/>
        </p:nvSpPr>
        <p:spPr>
          <a:xfrm>
            <a:off x="30979754" y="27819881"/>
            <a:ext cx="12617831" cy="255454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marL="571500" indent="-571500">
              <a:buFont typeface="Calibri"/>
              <a:buChar char="-"/>
            </a:pPr>
            <a:r>
              <a:rPr lang="en-US" sz="4000">
                <a:latin typeface="Garamond"/>
                <a:ea typeface="Calibri"/>
                <a:cs typeface="Calibri"/>
              </a:rPr>
              <a:t>Thank you to Professor </a:t>
            </a:r>
            <a:r>
              <a:rPr lang="en-US" sz="4000">
                <a:latin typeface="Garamond"/>
                <a:ea typeface="+mn-lt"/>
                <a:cs typeface="+mn-lt"/>
              </a:rPr>
              <a:t>Emeritus Bennett </a:t>
            </a:r>
            <a:r>
              <a:rPr lang="en-US" sz="4000" err="1">
                <a:latin typeface="Garamond"/>
                <a:ea typeface="+mn-lt"/>
                <a:cs typeface="+mn-lt"/>
              </a:rPr>
              <a:t>Bertenthal</a:t>
            </a:r>
            <a:r>
              <a:rPr lang="en-US" sz="4000">
                <a:latin typeface="Garamond"/>
                <a:ea typeface="+mn-lt"/>
                <a:cs typeface="+mn-lt"/>
              </a:rPr>
              <a:t> for his funding support for the </a:t>
            </a:r>
            <a:r>
              <a:rPr lang="en-US" sz="4000" err="1">
                <a:latin typeface="Garamond"/>
                <a:ea typeface="+mn-lt"/>
                <a:cs typeface="+mn-lt"/>
              </a:rPr>
              <a:t>fNIR</a:t>
            </a:r>
            <a:r>
              <a:rPr lang="en-US" sz="4000">
                <a:latin typeface="Garamond"/>
                <a:ea typeface="+mn-lt"/>
                <a:cs typeface="+mn-lt"/>
              </a:rPr>
              <a:t> equipment used in this study.</a:t>
            </a:r>
            <a:endParaRPr lang="en-US" sz="4000">
              <a:latin typeface="Garamond"/>
              <a:ea typeface="Calibri"/>
              <a:cs typeface="Calibri"/>
            </a:endParaRPr>
          </a:p>
          <a:p>
            <a:pPr marL="571500" indent="-571500">
              <a:buFont typeface="Calibri"/>
              <a:buChar char="-"/>
            </a:pPr>
            <a:r>
              <a:rPr lang="en-US" sz="4000">
                <a:latin typeface="Garamond"/>
                <a:ea typeface="Calibri"/>
                <a:cs typeface="Calibri"/>
              </a:rPr>
              <a:t>Thank you to The </a:t>
            </a:r>
            <a:r>
              <a:rPr lang="en-US" sz="4000" err="1">
                <a:latin typeface="Garamond"/>
                <a:ea typeface="Calibri"/>
                <a:cs typeface="Calibri"/>
              </a:rPr>
              <a:t>Socioneural</a:t>
            </a:r>
            <a:r>
              <a:rPr lang="en-US" sz="4000">
                <a:latin typeface="Garamond"/>
                <a:ea typeface="Calibri"/>
                <a:cs typeface="Calibri"/>
              </a:rPr>
              <a:t> Physiology Lab staff at the Kinsey Institute for their kindness and support.</a:t>
            </a:r>
          </a:p>
        </p:txBody>
      </p:sp>
      <p:sp>
        <p:nvSpPr>
          <p:cNvPr id="22" name="TextBox 21">
            <a:extLst>
              <a:ext uri="{FF2B5EF4-FFF2-40B4-BE49-F238E27FC236}">
                <a16:creationId xmlns:a16="http://schemas.microsoft.com/office/drawing/2014/main" id="{25928D89-6C74-C280-27DB-E8565941726E}"/>
              </a:ext>
            </a:extLst>
          </p:cNvPr>
          <p:cNvSpPr txBox="1"/>
          <p:nvPr/>
        </p:nvSpPr>
        <p:spPr>
          <a:xfrm>
            <a:off x="30949414" y="3930994"/>
            <a:ext cx="12609326" cy="10864513"/>
          </a:xfrm>
          <a:prstGeom prst="rect">
            <a:avLst/>
          </a:prstGeom>
          <a:solidFill>
            <a:schemeClr val="bg1">
              <a:lumMod val="95000"/>
            </a:schemeClr>
          </a:solid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000">
              <a:latin typeface="Garamond"/>
              <a:ea typeface="Calibri"/>
              <a:cs typeface="Calibri"/>
            </a:endParaRPr>
          </a:p>
          <a:p>
            <a:endParaRPr lang="en-US" sz="2000">
              <a:latin typeface="Garamond"/>
              <a:ea typeface="Calibri"/>
              <a:cs typeface="Calibri"/>
            </a:endParaRPr>
          </a:p>
          <a:p>
            <a:r>
              <a:rPr lang="en-US" sz="4000">
                <a:latin typeface="Garamond"/>
                <a:ea typeface="Calibri"/>
                <a:cs typeface="Calibri"/>
              </a:rPr>
              <a:t>Researchers at the </a:t>
            </a:r>
            <a:r>
              <a:rPr lang="en-US" sz="4000" err="1">
                <a:latin typeface="Garamond"/>
                <a:ea typeface="Calibri"/>
                <a:cs typeface="Calibri"/>
              </a:rPr>
              <a:t>Socioneural</a:t>
            </a:r>
            <a:r>
              <a:rPr lang="en-US" sz="4000">
                <a:latin typeface="Garamond"/>
                <a:ea typeface="Calibri"/>
                <a:cs typeface="Calibri"/>
              </a:rPr>
              <a:t> Physiology Lab have learned a great deal from collecting this preliminary data. Regarding which markers we need to remove from the Python script, where we want collect data from future participants, and how to account for the time delay between </a:t>
            </a:r>
            <a:r>
              <a:rPr lang="en-US" sz="4000" err="1">
                <a:latin typeface="Garamond"/>
                <a:ea typeface="Calibri"/>
                <a:cs typeface="Calibri"/>
              </a:rPr>
              <a:t>fNIR</a:t>
            </a:r>
            <a:r>
              <a:rPr lang="en-US" sz="4000">
                <a:latin typeface="Garamond"/>
                <a:ea typeface="Calibri"/>
                <a:cs typeface="Calibri"/>
              </a:rPr>
              <a:t> and ECG readings. We are working to find more participants and improve our data collection methods currently.</a:t>
            </a:r>
            <a:endParaRPr lang="en-US" sz="4000">
              <a:highlight>
                <a:srgbClr val="FF00FF"/>
              </a:highlight>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a:p>
            <a:endParaRPr lang="en-US" sz="4000">
              <a:latin typeface="Garamond"/>
              <a:ea typeface="Calibri"/>
              <a:cs typeface="Calibri"/>
            </a:endParaRPr>
          </a:p>
        </p:txBody>
      </p:sp>
      <p:sp>
        <p:nvSpPr>
          <p:cNvPr id="23" name="Rectangle 22">
            <a:extLst>
              <a:ext uri="{FF2B5EF4-FFF2-40B4-BE49-F238E27FC236}">
                <a16:creationId xmlns:a16="http://schemas.microsoft.com/office/drawing/2014/main" id="{9EE41959-BAF5-87BF-E3CE-56CF1E0FABC5}"/>
              </a:ext>
            </a:extLst>
          </p:cNvPr>
          <p:cNvSpPr/>
          <p:nvPr/>
        </p:nvSpPr>
        <p:spPr>
          <a:xfrm rot="10800000" flipV="1">
            <a:off x="-207058" y="3924156"/>
            <a:ext cx="13281427" cy="91301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a:rPr>
              <a:t>Introduction</a:t>
            </a:r>
            <a:endParaRPr lang="en-US" b="1" u="sng">
              <a:solidFill>
                <a:schemeClr val="accent6">
                  <a:lumMod val="76000"/>
                </a:schemeClr>
              </a:solidFill>
            </a:endParaRPr>
          </a:p>
        </p:txBody>
      </p:sp>
      <p:sp>
        <p:nvSpPr>
          <p:cNvPr id="32" name="Rectangle 31">
            <a:extLst>
              <a:ext uri="{FF2B5EF4-FFF2-40B4-BE49-F238E27FC236}">
                <a16:creationId xmlns:a16="http://schemas.microsoft.com/office/drawing/2014/main" id="{A54FE359-63D0-24EF-A43E-570FC5F8E707}"/>
              </a:ext>
            </a:extLst>
          </p:cNvPr>
          <p:cNvSpPr/>
          <p:nvPr/>
        </p:nvSpPr>
        <p:spPr>
          <a:xfrm rot="10800000" flipV="1">
            <a:off x="361584" y="17415516"/>
            <a:ext cx="12342315" cy="200041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a:rPr>
              <a:t>Methods/Materials</a:t>
            </a:r>
            <a:endParaRPr lang="en-US" b="1" u="sng">
              <a:solidFill>
                <a:schemeClr val="accent6">
                  <a:lumMod val="76000"/>
                </a:schemeClr>
              </a:solidFill>
            </a:endParaRPr>
          </a:p>
        </p:txBody>
      </p:sp>
      <p:sp>
        <p:nvSpPr>
          <p:cNvPr id="36" name="Rectangle 35">
            <a:extLst>
              <a:ext uri="{FF2B5EF4-FFF2-40B4-BE49-F238E27FC236}">
                <a16:creationId xmlns:a16="http://schemas.microsoft.com/office/drawing/2014/main" id="{0D6489CC-40B8-8048-5694-94381DAEF49A}"/>
              </a:ext>
            </a:extLst>
          </p:cNvPr>
          <p:cNvSpPr/>
          <p:nvPr/>
        </p:nvSpPr>
        <p:spPr>
          <a:xfrm rot="10800000" flipV="1">
            <a:off x="12672914" y="3994926"/>
            <a:ext cx="17828712" cy="111072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panose="020F0502020204030204"/>
              </a:rPr>
              <a:t>Results</a:t>
            </a:r>
            <a:endParaRPr lang="en-US" b="1" u="sng">
              <a:solidFill>
                <a:schemeClr val="accent6">
                  <a:lumMod val="76000"/>
                </a:schemeClr>
              </a:solidFill>
            </a:endParaRPr>
          </a:p>
        </p:txBody>
      </p:sp>
      <p:sp>
        <p:nvSpPr>
          <p:cNvPr id="38" name="Rectangle 37">
            <a:extLst>
              <a:ext uri="{FF2B5EF4-FFF2-40B4-BE49-F238E27FC236}">
                <a16:creationId xmlns:a16="http://schemas.microsoft.com/office/drawing/2014/main" id="{37311F92-6ABA-BF01-C278-FB2DEA5E05E9}"/>
              </a:ext>
            </a:extLst>
          </p:cNvPr>
          <p:cNvSpPr/>
          <p:nvPr/>
        </p:nvSpPr>
        <p:spPr>
          <a:xfrm rot="10800000" flipV="1">
            <a:off x="30458088" y="26731730"/>
            <a:ext cx="13676844" cy="120957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a:rPr>
              <a:t>Acknowledgements</a:t>
            </a:r>
            <a:endParaRPr lang="en-US" b="1" u="sng">
              <a:solidFill>
                <a:schemeClr val="accent6">
                  <a:lumMod val="76000"/>
                </a:schemeClr>
              </a:solidFill>
            </a:endParaRPr>
          </a:p>
        </p:txBody>
      </p:sp>
      <p:sp>
        <p:nvSpPr>
          <p:cNvPr id="40" name="Rectangle 39">
            <a:extLst>
              <a:ext uri="{FF2B5EF4-FFF2-40B4-BE49-F238E27FC236}">
                <a16:creationId xmlns:a16="http://schemas.microsoft.com/office/drawing/2014/main" id="{322BBECC-537E-3B49-8D50-EEFCD0593449}"/>
              </a:ext>
            </a:extLst>
          </p:cNvPr>
          <p:cNvSpPr/>
          <p:nvPr/>
        </p:nvSpPr>
        <p:spPr>
          <a:xfrm rot="10800000" flipV="1">
            <a:off x="30229737" y="3938254"/>
            <a:ext cx="13726271" cy="106129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a:rPr>
              <a:t>Future Work</a:t>
            </a:r>
            <a:endParaRPr lang="en-US" b="1" u="sng">
              <a:solidFill>
                <a:schemeClr val="accent6">
                  <a:lumMod val="76000"/>
                </a:schemeClr>
              </a:solidFill>
            </a:endParaRPr>
          </a:p>
        </p:txBody>
      </p:sp>
      <p:sp>
        <p:nvSpPr>
          <p:cNvPr id="41" name="Rectangle 40">
            <a:extLst>
              <a:ext uri="{FF2B5EF4-FFF2-40B4-BE49-F238E27FC236}">
                <a16:creationId xmlns:a16="http://schemas.microsoft.com/office/drawing/2014/main" id="{827A742E-2696-5A84-B5CF-95B303105C5F}"/>
              </a:ext>
            </a:extLst>
          </p:cNvPr>
          <p:cNvSpPr/>
          <p:nvPr/>
        </p:nvSpPr>
        <p:spPr>
          <a:xfrm rot="10800000" flipV="1">
            <a:off x="30888018" y="14787471"/>
            <a:ext cx="13726269" cy="195098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r>
              <a:rPr lang="en-US" sz="6400" b="1" u="sng">
                <a:solidFill>
                  <a:schemeClr val="accent6">
                    <a:lumMod val="76000"/>
                  </a:schemeClr>
                </a:solidFill>
                <a:latin typeface="Calibri"/>
                <a:ea typeface="Calibri"/>
                <a:cs typeface="Calibri"/>
              </a:rPr>
              <a:t>The Role of Non-Inclusive Technology</a:t>
            </a:r>
          </a:p>
        </p:txBody>
      </p:sp>
      <p:sp>
        <p:nvSpPr>
          <p:cNvPr id="42" name="TextBox 41">
            <a:extLst>
              <a:ext uri="{FF2B5EF4-FFF2-40B4-BE49-F238E27FC236}">
                <a16:creationId xmlns:a16="http://schemas.microsoft.com/office/drawing/2014/main" id="{57B2C0BB-D6C2-7476-197B-893DC5CF13FA}"/>
              </a:ext>
            </a:extLst>
          </p:cNvPr>
          <p:cNvSpPr txBox="1"/>
          <p:nvPr/>
        </p:nvSpPr>
        <p:spPr>
          <a:xfrm>
            <a:off x="31030080" y="9145239"/>
            <a:ext cx="7180560"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r>
              <a:rPr lang="en-US" sz="4000">
                <a:latin typeface="Garamond"/>
                <a:ea typeface="Calibri"/>
                <a:cs typeface="Calibri"/>
              </a:rPr>
              <a:t>To eventually turn this neuroscience experiment into an engineering experiment where we create a wearable sensor similar to </a:t>
            </a:r>
            <a:r>
              <a:rPr lang="en-US" sz="4000" err="1">
                <a:latin typeface="Garamond"/>
                <a:ea typeface="Calibri"/>
                <a:cs typeface="Calibri"/>
              </a:rPr>
              <a:t>fNIR</a:t>
            </a:r>
            <a:r>
              <a:rPr lang="en-US" sz="4000">
                <a:latin typeface="Garamond"/>
                <a:ea typeface="Calibri"/>
                <a:cs typeface="Calibri"/>
              </a:rPr>
              <a:t>, we intend to identify consistent trends in the way naturalistic tasks impact PTT. This device will be less sensitive to movement than </a:t>
            </a:r>
            <a:r>
              <a:rPr lang="en-US" sz="4000" err="1">
                <a:latin typeface="Garamond"/>
                <a:ea typeface="Calibri"/>
                <a:cs typeface="Calibri"/>
              </a:rPr>
              <a:t>fNIR</a:t>
            </a:r>
            <a:r>
              <a:rPr lang="en-US" sz="4000">
                <a:latin typeface="Garamond"/>
                <a:ea typeface="Calibri"/>
                <a:cs typeface="Calibri"/>
              </a:rPr>
              <a:t>.</a:t>
            </a:r>
          </a:p>
        </p:txBody>
      </p:sp>
      <p:sp>
        <p:nvSpPr>
          <p:cNvPr id="45" name="TextBox 44">
            <a:extLst>
              <a:ext uri="{FF2B5EF4-FFF2-40B4-BE49-F238E27FC236}">
                <a16:creationId xmlns:a16="http://schemas.microsoft.com/office/drawing/2014/main" id="{87C7C209-23B1-6E6F-563D-56930171BB10}"/>
              </a:ext>
            </a:extLst>
          </p:cNvPr>
          <p:cNvSpPr txBox="1"/>
          <p:nvPr/>
        </p:nvSpPr>
        <p:spPr>
          <a:xfrm>
            <a:off x="13116508" y="26847486"/>
            <a:ext cx="17312173" cy="5786199"/>
          </a:xfrm>
          <a:prstGeom prst="rect">
            <a:avLst/>
          </a:prstGeom>
          <a:solidFill>
            <a:schemeClr val="bg1">
              <a:lumMod val="95000"/>
            </a:schemeClr>
          </a:solidFill>
          <a:ln>
            <a:solidFill>
              <a:schemeClr val="accent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000">
              <a:latin typeface="Garamond"/>
              <a:ea typeface="Calibri"/>
              <a:cs typeface="Calibri"/>
            </a:endParaRPr>
          </a:p>
          <a:p>
            <a:endParaRPr lang="en-US" sz="1000">
              <a:latin typeface="Garamond"/>
              <a:ea typeface="Calibri"/>
              <a:cs typeface="Calibri"/>
            </a:endParaRPr>
          </a:p>
          <a:p>
            <a:r>
              <a:rPr lang="en-US" sz="4000">
                <a:latin typeface="Garamond"/>
                <a:ea typeface="Calibri"/>
                <a:cs typeface="Calibri"/>
              </a:rPr>
              <a:t>As researchers expected, bilateral hemispheric increase in PTT was triggered once the white noise was played. PTT decreased bilaterally with the talking audio, although it was projected to only be impacted in the left hemisphere because human hearing is right-ear dominant. This change in the entire brain is an aspect researchers want to explore in future subjects. However, based on participant one, it's believed that this was caused by extra noise coming from the lab room. </a:t>
            </a:r>
            <a:r>
              <a:rPr lang="en-US" sz="4000">
                <a:latin typeface="Garamond"/>
                <a:ea typeface="Calibri"/>
                <a:cs typeface="Times New Roman"/>
              </a:rPr>
              <a:t>T-values ranged from approximately 0.6 to 4.9. Thus, suggesting there’s a moderate possibility of result trends being random chance.</a:t>
            </a:r>
            <a:endParaRPr lang="en-US" sz="4000">
              <a:latin typeface="Garamond"/>
              <a:ea typeface="Calibri"/>
              <a:cs typeface="Calibri"/>
            </a:endParaRPr>
          </a:p>
        </p:txBody>
      </p:sp>
      <p:pic>
        <p:nvPicPr>
          <p:cNvPr id="51" name="Picture 50" descr="Socioneural Physiology Lab">
            <a:extLst>
              <a:ext uri="{FF2B5EF4-FFF2-40B4-BE49-F238E27FC236}">
                <a16:creationId xmlns:a16="http://schemas.microsoft.com/office/drawing/2014/main" id="{5EA435D9-1A8C-11E9-F245-FED512E86A78}"/>
              </a:ext>
            </a:extLst>
          </p:cNvPr>
          <p:cNvPicPr>
            <a:picLocks noChangeAspect="1"/>
          </p:cNvPicPr>
          <p:nvPr/>
        </p:nvPicPr>
        <p:blipFill>
          <a:blip r:embed="rId2"/>
          <a:srcRect l="1111" t="10421" r="80555" b="12121"/>
          <a:stretch>
            <a:fillRect/>
          </a:stretch>
        </p:blipFill>
        <p:spPr>
          <a:xfrm>
            <a:off x="40774380" y="-28283"/>
            <a:ext cx="3176552" cy="31924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3D540BA8-5281-BF0C-E1BF-A40B56374259}"/>
              </a:ext>
            </a:extLst>
          </p:cNvPr>
          <p:cNvSpPr txBox="1"/>
          <p:nvPr/>
        </p:nvSpPr>
        <p:spPr>
          <a:xfrm>
            <a:off x="13571199" y="13529486"/>
            <a:ext cx="16653042"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200">
                <a:latin typeface="Garamond"/>
                <a:ea typeface="+mn-lt"/>
                <a:cs typeface="+mn-lt"/>
              </a:rPr>
              <a:t>   </a:t>
            </a:r>
            <a:endParaRPr lang="en-US" sz="4200">
              <a:latin typeface="Garamond"/>
              <a:ea typeface="Calibri"/>
              <a:cs typeface="Calibri"/>
            </a:endParaRPr>
          </a:p>
        </p:txBody>
      </p:sp>
      <p:sp>
        <p:nvSpPr>
          <p:cNvPr id="8" name="TextBox 7">
            <a:extLst>
              <a:ext uri="{FF2B5EF4-FFF2-40B4-BE49-F238E27FC236}">
                <a16:creationId xmlns:a16="http://schemas.microsoft.com/office/drawing/2014/main" id="{0174CA73-78C1-3B1C-152B-B61295A9799D}"/>
              </a:ext>
            </a:extLst>
          </p:cNvPr>
          <p:cNvSpPr txBox="1"/>
          <p:nvPr/>
        </p:nvSpPr>
        <p:spPr>
          <a:xfrm>
            <a:off x="44842844" y="17956865"/>
            <a:ext cx="16653042"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latin typeface="Garamond"/>
              <a:ea typeface="Calibri"/>
              <a:cs typeface="Calibri"/>
            </a:endParaRPr>
          </a:p>
          <a:p>
            <a:r>
              <a:rPr lang="en-US" sz="4200">
                <a:latin typeface="Garamond"/>
                <a:ea typeface="+mn-lt"/>
                <a:cs typeface="+mn-lt"/>
              </a:rPr>
              <a:t>   </a:t>
            </a:r>
            <a:endParaRPr lang="en-US" sz="4200">
              <a:latin typeface="Garamond"/>
              <a:ea typeface="Calibri"/>
              <a:cs typeface="Calibri"/>
            </a:endParaRPr>
          </a:p>
        </p:txBody>
      </p:sp>
      <p:sp>
        <p:nvSpPr>
          <p:cNvPr id="13" name="TextBox 12">
            <a:extLst>
              <a:ext uri="{FF2B5EF4-FFF2-40B4-BE49-F238E27FC236}">
                <a16:creationId xmlns:a16="http://schemas.microsoft.com/office/drawing/2014/main" id="{507B6A8F-D3A5-CB34-A79F-1B6350993AA3}"/>
              </a:ext>
            </a:extLst>
          </p:cNvPr>
          <p:cNvSpPr txBox="1"/>
          <p:nvPr/>
        </p:nvSpPr>
        <p:spPr>
          <a:xfrm>
            <a:off x="13539776" y="6884534"/>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1.0396</a:t>
            </a:r>
          </a:p>
          <a:p>
            <a:r>
              <a:rPr lang="en-US" sz="4200">
                <a:latin typeface="Garamond"/>
                <a:ea typeface="+mn-lt"/>
                <a:cs typeface="+mn-lt"/>
              </a:rPr>
              <a:t>   </a:t>
            </a:r>
            <a:endParaRPr lang="en-US" sz="4200">
              <a:latin typeface="Garamond"/>
              <a:ea typeface="Calibri"/>
              <a:cs typeface="Calibri"/>
            </a:endParaRPr>
          </a:p>
        </p:txBody>
      </p:sp>
      <p:sp>
        <p:nvSpPr>
          <p:cNvPr id="7" name="TextBox 6">
            <a:extLst>
              <a:ext uri="{FF2B5EF4-FFF2-40B4-BE49-F238E27FC236}">
                <a16:creationId xmlns:a16="http://schemas.microsoft.com/office/drawing/2014/main" id="{03A14994-298F-39FF-2008-85B91220FB71}"/>
              </a:ext>
            </a:extLst>
          </p:cNvPr>
          <p:cNvSpPr txBox="1"/>
          <p:nvPr/>
        </p:nvSpPr>
        <p:spPr>
          <a:xfrm>
            <a:off x="22284684" y="6884533"/>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2.9400</a:t>
            </a:r>
          </a:p>
          <a:p>
            <a:r>
              <a:rPr lang="en-US" sz="4200">
                <a:latin typeface="Garamond"/>
                <a:ea typeface="+mn-lt"/>
                <a:cs typeface="+mn-lt"/>
              </a:rPr>
              <a:t>   </a:t>
            </a:r>
            <a:endParaRPr lang="en-US" sz="4200">
              <a:latin typeface="Garamond"/>
              <a:ea typeface="Calibri"/>
              <a:cs typeface="Calibri"/>
            </a:endParaRPr>
          </a:p>
        </p:txBody>
      </p:sp>
      <p:sp>
        <p:nvSpPr>
          <p:cNvPr id="12" name="TextBox 11">
            <a:extLst>
              <a:ext uri="{FF2B5EF4-FFF2-40B4-BE49-F238E27FC236}">
                <a16:creationId xmlns:a16="http://schemas.microsoft.com/office/drawing/2014/main" id="{3F432768-FDAB-A3D4-E323-ACEA1BC077E0}"/>
              </a:ext>
            </a:extLst>
          </p:cNvPr>
          <p:cNvSpPr txBox="1"/>
          <p:nvPr/>
        </p:nvSpPr>
        <p:spPr>
          <a:xfrm>
            <a:off x="13540042" y="13098183"/>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1.1858</a:t>
            </a:r>
          </a:p>
          <a:p>
            <a:r>
              <a:rPr lang="en-US" sz="4200">
                <a:latin typeface="Garamond"/>
                <a:ea typeface="+mn-lt"/>
                <a:cs typeface="+mn-lt"/>
              </a:rPr>
              <a:t>   </a:t>
            </a:r>
            <a:endParaRPr lang="en-US" sz="4200">
              <a:latin typeface="Garamond"/>
              <a:ea typeface="Calibri"/>
              <a:cs typeface="Calibri"/>
            </a:endParaRPr>
          </a:p>
        </p:txBody>
      </p:sp>
      <p:sp>
        <p:nvSpPr>
          <p:cNvPr id="14" name="TextBox 13">
            <a:extLst>
              <a:ext uri="{FF2B5EF4-FFF2-40B4-BE49-F238E27FC236}">
                <a16:creationId xmlns:a16="http://schemas.microsoft.com/office/drawing/2014/main" id="{4E74A28C-CE29-4048-2668-4AFA6239C834}"/>
              </a:ext>
            </a:extLst>
          </p:cNvPr>
          <p:cNvSpPr txBox="1"/>
          <p:nvPr/>
        </p:nvSpPr>
        <p:spPr>
          <a:xfrm>
            <a:off x="22461349" y="13095357"/>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0.6119</a:t>
            </a:r>
          </a:p>
          <a:p>
            <a:r>
              <a:rPr lang="en-US" sz="4200">
                <a:latin typeface="Garamond"/>
                <a:ea typeface="+mn-lt"/>
                <a:cs typeface="+mn-lt"/>
              </a:rPr>
              <a:t>   </a:t>
            </a:r>
            <a:endParaRPr lang="en-US" sz="4200">
              <a:latin typeface="Garamond"/>
              <a:ea typeface="Calibri"/>
              <a:cs typeface="Calibri"/>
            </a:endParaRPr>
          </a:p>
        </p:txBody>
      </p:sp>
      <p:sp>
        <p:nvSpPr>
          <p:cNvPr id="15" name="TextBox 14">
            <a:extLst>
              <a:ext uri="{FF2B5EF4-FFF2-40B4-BE49-F238E27FC236}">
                <a16:creationId xmlns:a16="http://schemas.microsoft.com/office/drawing/2014/main" id="{3CC6E17A-6CFB-8646-E3AD-AC137967E7D0}"/>
              </a:ext>
            </a:extLst>
          </p:cNvPr>
          <p:cNvSpPr txBox="1"/>
          <p:nvPr/>
        </p:nvSpPr>
        <p:spPr>
          <a:xfrm>
            <a:off x="13599318" y="19378764"/>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4.8615</a:t>
            </a:r>
          </a:p>
          <a:p>
            <a:r>
              <a:rPr lang="en-US" sz="4200">
                <a:latin typeface="Garamond"/>
                <a:ea typeface="+mn-lt"/>
                <a:cs typeface="+mn-lt"/>
              </a:rPr>
              <a:t>   </a:t>
            </a:r>
            <a:endParaRPr lang="en-US" sz="4200">
              <a:latin typeface="Garamond"/>
              <a:ea typeface="Calibri"/>
              <a:cs typeface="Calibri"/>
            </a:endParaRPr>
          </a:p>
        </p:txBody>
      </p:sp>
      <p:sp>
        <p:nvSpPr>
          <p:cNvPr id="16" name="TextBox 15">
            <a:extLst>
              <a:ext uri="{FF2B5EF4-FFF2-40B4-BE49-F238E27FC236}">
                <a16:creationId xmlns:a16="http://schemas.microsoft.com/office/drawing/2014/main" id="{DAF68CE8-BC34-39D0-84EC-75E6556AB5FD}"/>
              </a:ext>
            </a:extLst>
          </p:cNvPr>
          <p:cNvSpPr txBox="1"/>
          <p:nvPr/>
        </p:nvSpPr>
        <p:spPr>
          <a:xfrm>
            <a:off x="22723978" y="19378763"/>
            <a:ext cx="629196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*T-Test = 3.194</a:t>
            </a:r>
          </a:p>
          <a:p>
            <a:r>
              <a:rPr lang="en-US" sz="4200">
                <a:latin typeface="Garamond"/>
                <a:ea typeface="+mn-lt"/>
                <a:cs typeface="+mn-lt"/>
              </a:rPr>
              <a:t>   </a:t>
            </a:r>
            <a:endParaRPr lang="en-US" sz="4200">
              <a:latin typeface="Garamond"/>
              <a:ea typeface="Calibri"/>
              <a:cs typeface="Calibri"/>
            </a:endParaRPr>
          </a:p>
        </p:txBody>
      </p:sp>
      <p:pic>
        <p:nvPicPr>
          <p:cNvPr id="19" name="Picture 18" descr="A graph on a white background&#10;&#10;AI-generated content may be incorrect.">
            <a:extLst>
              <a:ext uri="{FF2B5EF4-FFF2-40B4-BE49-F238E27FC236}">
                <a16:creationId xmlns:a16="http://schemas.microsoft.com/office/drawing/2014/main" id="{8B6D3529-F05B-CAFB-5847-965188ECA9C3}"/>
              </a:ext>
            </a:extLst>
          </p:cNvPr>
          <p:cNvPicPr>
            <a:picLocks noChangeAspect="1"/>
          </p:cNvPicPr>
          <p:nvPr/>
        </p:nvPicPr>
        <p:blipFill>
          <a:blip r:embed="rId3"/>
          <a:stretch>
            <a:fillRect/>
          </a:stretch>
        </p:blipFill>
        <p:spPr>
          <a:xfrm>
            <a:off x="13182669" y="8277984"/>
            <a:ext cx="7994113" cy="4666950"/>
          </a:xfrm>
          <a:prstGeom prst="rect">
            <a:avLst/>
          </a:prstGeom>
          <a:ln>
            <a:solidFill>
              <a:schemeClr val="accent1"/>
            </a:solidFill>
          </a:ln>
        </p:spPr>
      </p:pic>
      <p:pic>
        <p:nvPicPr>
          <p:cNvPr id="20" name="Picture 19">
            <a:extLst>
              <a:ext uri="{FF2B5EF4-FFF2-40B4-BE49-F238E27FC236}">
                <a16:creationId xmlns:a16="http://schemas.microsoft.com/office/drawing/2014/main" id="{AE91C65E-C819-2B0A-4D24-0838FD32BEE5}"/>
              </a:ext>
            </a:extLst>
          </p:cNvPr>
          <p:cNvPicPr>
            <a:picLocks noChangeAspect="1"/>
          </p:cNvPicPr>
          <p:nvPr/>
        </p:nvPicPr>
        <p:blipFill>
          <a:blip r:embed="rId4"/>
          <a:stretch>
            <a:fillRect/>
          </a:stretch>
        </p:blipFill>
        <p:spPr>
          <a:xfrm>
            <a:off x="13180907" y="14597754"/>
            <a:ext cx="7969790" cy="4734174"/>
          </a:xfrm>
          <a:prstGeom prst="rect">
            <a:avLst/>
          </a:prstGeom>
          <a:ln>
            <a:solidFill>
              <a:schemeClr val="accent1"/>
            </a:solidFill>
          </a:ln>
        </p:spPr>
      </p:pic>
      <p:pic>
        <p:nvPicPr>
          <p:cNvPr id="21" name="Picture 20" descr="A graph with blue and white lines&#10;&#10;AI-generated content may be incorrect.">
            <a:extLst>
              <a:ext uri="{FF2B5EF4-FFF2-40B4-BE49-F238E27FC236}">
                <a16:creationId xmlns:a16="http://schemas.microsoft.com/office/drawing/2014/main" id="{D2513355-F7AE-AF75-45A2-D47C2DBCFCA3}"/>
              </a:ext>
            </a:extLst>
          </p:cNvPr>
          <p:cNvPicPr>
            <a:picLocks noChangeAspect="1"/>
          </p:cNvPicPr>
          <p:nvPr/>
        </p:nvPicPr>
        <p:blipFill>
          <a:blip r:embed="rId5"/>
          <a:srcRect l="621" t="3125" r="-621" b="-3125"/>
          <a:stretch>
            <a:fillRect/>
          </a:stretch>
        </p:blipFill>
        <p:spPr>
          <a:xfrm>
            <a:off x="13176667" y="20741867"/>
            <a:ext cx="8017724" cy="4795728"/>
          </a:xfrm>
          <a:prstGeom prst="rect">
            <a:avLst/>
          </a:prstGeom>
          <a:ln>
            <a:solidFill>
              <a:schemeClr val="accent1"/>
            </a:solidFill>
          </a:ln>
        </p:spPr>
      </p:pic>
      <p:pic>
        <p:nvPicPr>
          <p:cNvPr id="24" name="Picture 23">
            <a:extLst>
              <a:ext uri="{FF2B5EF4-FFF2-40B4-BE49-F238E27FC236}">
                <a16:creationId xmlns:a16="http://schemas.microsoft.com/office/drawing/2014/main" id="{3325B44C-3AA7-4229-25FB-E9F758C10140}"/>
              </a:ext>
            </a:extLst>
          </p:cNvPr>
          <p:cNvPicPr>
            <a:picLocks noChangeAspect="1"/>
          </p:cNvPicPr>
          <p:nvPr/>
        </p:nvPicPr>
        <p:blipFill>
          <a:blip r:embed="rId6"/>
          <a:stretch>
            <a:fillRect/>
          </a:stretch>
        </p:blipFill>
        <p:spPr>
          <a:xfrm>
            <a:off x="22103043" y="8268668"/>
            <a:ext cx="8300125" cy="4693595"/>
          </a:xfrm>
          <a:prstGeom prst="rect">
            <a:avLst/>
          </a:prstGeom>
          <a:ln>
            <a:solidFill>
              <a:schemeClr val="accent1"/>
            </a:solidFill>
          </a:ln>
        </p:spPr>
      </p:pic>
      <p:pic>
        <p:nvPicPr>
          <p:cNvPr id="26" name="Picture 25">
            <a:extLst>
              <a:ext uri="{FF2B5EF4-FFF2-40B4-BE49-F238E27FC236}">
                <a16:creationId xmlns:a16="http://schemas.microsoft.com/office/drawing/2014/main" id="{5EC0DB96-6183-26A7-2E41-AC2BC2235292}"/>
              </a:ext>
            </a:extLst>
          </p:cNvPr>
          <p:cNvPicPr>
            <a:picLocks noChangeAspect="1"/>
          </p:cNvPicPr>
          <p:nvPr/>
        </p:nvPicPr>
        <p:blipFill>
          <a:blip r:embed="rId7"/>
          <a:stretch>
            <a:fillRect/>
          </a:stretch>
        </p:blipFill>
        <p:spPr>
          <a:xfrm>
            <a:off x="22247130" y="14541582"/>
            <a:ext cx="8175954" cy="4787480"/>
          </a:xfrm>
          <a:prstGeom prst="rect">
            <a:avLst/>
          </a:prstGeom>
          <a:ln>
            <a:solidFill>
              <a:schemeClr val="accent1"/>
            </a:solidFill>
          </a:ln>
        </p:spPr>
      </p:pic>
      <p:pic>
        <p:nvPicPr>
          <p:cNvPr id="27" name="Picture 26" descr="A graph of blue and white lines&#10;&#10;AI-generated content may be incorrect.">
            <a:extLst>
              <a:ext uri="{FF2B5EF4-FFF2-40B4-BE49-F238E27FC236}">
                <a16:creationId xmlns:a16="http://schemas.microsoft.com/office/drawing/2014/main" id="{B962B948-D648-033D-2366-056054F3B05C}"/>
              </a:ext>
            </a:extLst>
          </p:cNvPr>
          <p:cNvPicPr>
            <a:picLocks noChangeAspect="1"/>
          </p:cNvPicPr>
          <p:nvPr/>
        </p:nvPicPr>
        <p:blipFill>
          <a:blip r:embed="rId8"/>
          <a:stretch>
            <a:fillRect/>
          </a:stretch>
        </p:blipFill>
        <p:spPr>
          <a:xfrm>
            <a:off x="22242896" y="20735002"/>
            <a:ext cx="8162537" cy="4764537"/>
          </a:xfrm>
          <a:prstGeom prst="rect">
            <a:avLst/>
          </a:prstGeom>
          <a:ln>
            <a:solidFill>
              <a:schemeClr val="accent1"/>
            </a:solidFill>
          </a:ln>
        </p:spPr>
      </p:pic>
      <p:pic>
        <p:nvPicPr>
          <p:cNvPr id="29" name="Picture 28" descr="A mannequin head with wires on it&#10;&#10;AI-generated content may be incorrect.">
            <a:extLst>
              <a:ext uri="{FF2B5EF4-FFF2-40B4-BE49-F238E27FC236}">
                <a16:creationId xmlns:a16="http://schemas.microsoft.com/office/drawing/2014/main" id="{DC5DFE69-01DD-73AD-FB1E-2E6C7302556C}"/>
              </a:ext>
            </a:extLst>
          </p:cNvPr>
          <p:cNvPicPr>
            <a:picLocks noChangeAspect="1"/>
          </p:cNvPicPr>
          <p:nvPr/>
        </p:nvPicPr>
        <p:blipFill>
          <a:blip r:embed="rId9"/>
          <a:stretch>
            <a:fillRect/>
          </a:stretch>
        </p:blipFill>
        <p:spPr>
          <a:xfrm>
            <a:off x="38185488" y="9140716"/>
            <a:ext cx="4372952" cy="5444033"/>
          </a:xfrm>
          <a:prstGeom prst="rect">
            <a:avLst/>
          </a:prstGeom>
          <a:ln>
            <a:solidFill>
              <a:schemeClr val="accent1"/>
            </a:solidFill>
          </a:ln>
        </p:spPr>
      </p:pic>
      <p:sp>
        <p:nvSpPr>
          <p:cNvPr id="30" name="TextBox 29">
            <a:extLst>
              <a:ext uri="{FF2B5EF4-FFF2-40B4-BE49-F238E27FC236}">
                <a16:creationId xmlns:a16="http://schemas.microsoft.com/office/drawing/2014/main" id="{D99245E1-1F0C-F769-DC8C-1CF4443322A3}"/>
              </a:ext>
            </a:extLst>
          </p:cNvPr>
          <p:cNvSpPr txBox="1"/>
          <p:nvPr/>
        </p:nvSpPr>
        <p:spPr>
          <a:xfrm>
            <a:off x="13181353" y="25016673"/>
            <a:ext cx="17341231"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Both graphs above display white noise PTT was consistently higher than talking PTT.</a:t>
            </a:r>
          </a:p>
          <a:p>
            <a:r>
              <a:rPr lang="en-US" sz="4200">
                <a:latin typeface="Garamond"/>
                <a:ea typeface="+mn-lt"/>
                <a:cs typeface="+mn-lt"/>
              </a:rPr>
              <a:t>   </a:t>
            </a:r>
            <a:endParaRPr lang="en-US" sz="4200">
              <a:latin typeface="Garamond"/>
              <a:ea typeface="Calibri"/>
              <a:cs typeface="Calibri"/>
            </a:endParaRPr>
          </a:p>
        </p:txBody>
      </p:sp>
      <p:sp>
        <p:nvSpPr>
          <p:cNvPr id="31" name="TextBox 30">
            <a:extLst>
              <a:ext uri="{FF2B5EF4-FFF2-40B4-BE49-F238E27FC236}">
                <a16:creationId xmlns:a16="http://schemas.microsoft.com/office/drawing/2014/main" id="{457DE35D-E519-BBA7-A87B-00936014E499}"/>
              </a:ext>
            </a:extLst>
          </p:cNvPr>
          <p:cNvSpPr txBox="1"/>
          <p:nvPr/>
        </p:nvSpPr>
        <p:spPr>
          <a:xfrm>
            <a:off x="13288267" y="18705050"/>
            <a:ext cx="18373516" cy="200054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The graphs above display decreased PTT from rest to when the talking audio played.</a:t>
            </a:r>
          </a:p>
          <a:p>
            <a:r>
              <a:rPr lang="en-US" sz="4200">
                <a:latin typeface="Garamond"/>
                <a:ea typeface="+mn-lt"/>
                <a:cs typeface="+mn-lt"/>
              </a:rPr>
              <a:t>   </a:t>
            </a:r>
            <a:endParaRPr lang="en-US" sz="4200">
              <a:latin typeface="Garamond"/>
              <a:ea typeface="Calibri"/>
              <a:cs typeface="Calibri"/>
            </a:endParaRPr>
          </a:p>
        </p:txBody>
      </p:sp>
      <p:sp>
        <p:nvSpPr>
          <p:cNvPr id="33" name="TextBox 32">
            <a:extLst>
              <a:ext uri="{FF2B5EF4-FFF2-40B4-BE49-F238E27FC236}">
                <a16:creationId xmlns:a16="http://schemas.microsoft.com/office/drawing/2014/main" id="{66E808F4-7A29-8B27-E79C-A8BF51867935}"/>
              </a:ext>
            </a:extLst>
          </p:cNvPr>
          <p:cNvSpPr txBox="1"/>
          <p:nvPr/>
        </p:nvSpPr>
        <p:spPr>
          <a:xfrm>
            <a:off x="13264420" y="12413450"/>
            <a:ext cx="16464666" cy="13542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endParaRPr lang="en-US" sz="4200">
              <a:highlight>
                <a:srgbClr val="FF00FF"/>
              </a:highlight>
              <a:latin typeface="Garamond"/>
              <a:ea typeface="Calibri"/>
              <a:cs typeface="Calibri"/>
            </a:endParaRPr>
          </a:p>
          <a:p>
            <a:r>
              <a:rPr lang="en-US" sz="4000">
                <a:latin typeface="Garamond"/>
                <a:ea typeface="Calibri"/>
                <a:cs typeface="Calibri"/>
              </a:rPr>
              <a:t>Both graphs above show increased PTT when white noise was played.</a:t>
            </a:r>
            <a:endParaRPr lang="en-US" sz="4200">
              <a:latin typeface="Garamond"/>
              <a:ea typeface="Calibri"/>
              <a:cs typeface="Calibri"/>
            </a:endParaRPr>
          </a:p>
        </p:txBody>
      </p:sp>
      <p:sp>
        <p:nvSpPr>
          <p:cNvPr id="34" name="Rectangle 33">
            <a:extLst>
              <a:ext uri="{FF2B5EF4-FFF2-40B4-BE49-F238E27FC236}">
                <a16:creationId xmlns:a16="http://schemas.microsoft.com/office/drawing/2014/main" id="{12F93973-29D2-2B78-9F77-1827C6FC0E85}"/>
              </a:ext>
            </a:extLst>
          </p:cNvPr>
          <p:cNvSpPr/>
          <p:nvPr/>
        </p:nvSpPr>
        <p:spPr>
          <a:xfrm rot="10800000" flipV="1">
            <a:off x="15116314" y="26806844"/>
            <a:ext cx="13528563" cy="962443"/>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a:lstStyle>
          <a:p>
            <a:pPr algn="ctr"/>
            <a:r>
              <a:rPr lang="en-US" sz="6500" b="1" u="sng">
                <a:solidFill>
                  <a:schemeClr val="accent6">
                    <a:lumMod val="76000"/>
                  </a:schemeClr>
                </a:solidFill>
                <a:latin typeface="Calibri"/>
                <a:ea typeface="Calibri"/>
                <a:cs typeface="Calibri"/>
              </a:rPr>
              <a:t>Conclusions</a:t>
            </a:r>
            <a:endParaRPr lang="en-US" sz="6500" b="1" u="sng">
              <a:solidFill>
                <a:schemeClr val="accent6">
                  <a:lumMod val="76000"/>
                </a:schemeClr>
              </a:solidFill>
            </a:endParaRPr>
          </a:p>
        </p:txBody>
      </p:sp>
      <p:pic>
        <p:nvPicPr>
          <p:cNvPr id="9" name="Picture 8">
            <a:extLst>
              <a:ext uri="{FF2B5EF4-FFF2-40B4-BE49-F238E27FC236}">
                <a16:creationId xmlns:a16="http://schemas.microsoft.com/office/drawing/2014/main" id="{28C9AA03-FE2B-E6EC-329A-3A8210FD6745}"/>
              </a:ext>
            </a:extLst>
          </p:cNvPr>
          <p:cNvPicPr>
            <a:picLocks noChangeAspect="1"/>
          </p:cNvPicPr>
          <p:nvPr/>
        </p:nvPicPr>
        <p:blipFill>
          <a:blip r:embed="rId10"/>
          <a:srcRect l="479" t="-2710" r="15859" b="-3016"/>
          <a:stretch>
            <a:fillRect/>
          </a:stretch>
        </p:blipFill>
        <p:spPr>
          <a:xfrm>
            <a:off x="6216705" y="25179912"/>
            <a:ext cx="6257393" cy="6361322"/>
          </a:xfrm>
          <a:prstGeom prst="rect">
            <a:avLst/>
          </a:prstGeom>
          <a:ln>
            <a:noFill/>
          </a:ln>
        </p:spPr>
      </p:pic>
      <p:pic>
        <p:nvPicPr>
          <p:cNvPr id="43" name="Picture 42" descr="A circuit board in the shape of a brain&#10;&#10;AI-generated content may be incorrect.">
            <a:extLst>
              <a:ext uri="{FF2B5EF4-FFF2-40B4-BE49-F238E27FC236}">
                <a16:creationId xmlns:a16="http://schemas.microsoft.com/office/drawing/2014/main" id="{F3D4DD8F-9C25-05F3-1E1F-2AE4E9A4682A}"/>
              </a:ext>
            </a:extLst>
          </p:cNvPr>
          <p:cNvPicPr>
            <a:picLocks noChangeAspect="1"/>
          </p:cNvPicPr>
          <p:nvPr/>
        </p:nvPicPr>
        <p:blipFill>
          <a:blip r:embed="rId11">
            <a:extLst>
              <a:ext uri="{837473B0-CC2E-450A-ABE3-18F120FF3D39}">
                <a1611:picAttrSrcUrl xmlns:a1611="http://schemas.microsoft.com/office/drawing/2016/11/main" r:id="rId12"/>
              </a:ext>
            </a:extLst>
          </a:blip>
          <a:srcRect l="8889" r="6667" b="1176"/>
          <a:stretch>
            <a:fillRect/>
          </a:stretch>
        </p:blipFill>
        <p:spPr>
          <a:xfrm>
            <a:off x="31955841" y="30525792"/>
            <a:ext cx="2668782" cy="2069294"/>
          </a:xfrm>
          <a:prstGeom prst="rect">
            <a:avLst/>
          </a:prstGeom>
          <a:ln>
            <a:solidFill>
              <a:schemeClr val="accent1"/>
            </a:solidFill>
          </a:ln>
        </p:spPr>
      </p:pic>
      <p:pic>
        <p:nvPicPr>
          <p:cNvPr id="49" name="Picture 48" descr="A screenshot of a computer&#10;&#10;AI-generated content may be incorrect.">
            <a:extLst>
              <a:ext uri="{FF2B5EF4-FFF2-40B4-BE49-F238E27FC236}">
                <a16:creationId xmlns:a16="http://schemas.microsoft.com/office/drawing/2014/main" id="{EAA85766-0B5E-368F-6322-2FD86F9C0EE8}"/>
              </a:ext>
            </a:extLst>
          </p:cNvPr>
          <p:cNvPicPr>
            <a:picLocks noChangeAspect="1"/>
          </p:cNvPicPr>
          <p:nvPr/>
        </p:nvPicPr>
        <p:blipFill>
          <a:blip r:embed="rId13"/>
          <a:srcRect l="4870" t="26596" r="33" b="3478"/>
          <a:stretch>
            <a:fillRect/>
          </a:stretch>
        </p:blipFill>
        <p:spPr>
          <a:xfrm flipV="1">
            <a:off x="35393155" y="30577329"/>
            <a:ext cx="3810523" cy="1937049"/>
          </a:xfrm>
          <a:prstGeom prst="rect">
            <a:avLst/>
          </a:prstGeom>
          <a:ln>
            <a:solidFill>
              <a:schemeClr val="accent1"/>
            </a:solidFill>
          </a:ln>
        </p:spPr>
      </p:pic>
      <p:pic>
        <p:nvPicPr>
          <p:cNvPr id="55" name="Picture 54" descr="A human heart with veins and arteries&#10;&#10;AI-generated content may be incorrect.">
            <a:extLst>
              <a:ext uri="{FF2B5EF4-FFF2-40B4-BE49-F238E27FC236}">
                <a16:creationId xmlns:a16="http://schemas.microsoft.com/office/drawing/2014/main" id="{76771531-BC1F-151B-7242-D6DCA3DB391B}"/>
              </a:ext>
            </a:extLst>
          </p:cNvPr>
          <p:cNvPicPr>
            <a:picLocks noChangeAspect="1"/>
          </p:cNvPicPr>
          <p:nvPr/>
        </p:nvPicPr>
        <p:blipFill>
          <a:blip r:embed="rId14">
            <a:extLst>
              <a:ext uri="{837473B0-CC2E-450A-ABE3-18F120FF3D39}">
                <a1611:picAttrSrcUrl xmlns:a1611="http://schemas.microsoft.com/office/drawing/2016/11/main" r:id="rId15"/>
              </a:ext>
            </a:extLst>
          </a:blip>
          <a:srcRect l="-203" t="-416" r="1786" b="-739"/>
          <a:stretch>
            <a:fillRect/>
          </a:stretch>
        </p:blipFill>
        <p:spPr>
          <a:xfrm>
            <a:off x="40131720" y="30527960"/>
            <a:ext cx="2803153" cy="2108266"/>
          </a:xfrm>
          <a:prstGeom prst="rect">
            <a:avLst/>
          </a:prstGeom>
          <a:ln>
            <a:solidFill>
              <a:schemeClr val="accent1"/>
            </a:solidFill>
          </a:ln>
        </p:spPr>
      </p:pic>
      <p:pic>
        <p:nvPicPr>
          <p:cNvPr id="28" name="Picture 27" descr="News Story: Luddy School of Informatics, Computing, and Engineering News  Archive: Indiana University Bloomington">
            <a:extLst>
              <a:ext uri="{FF2B5EF4-FFF2-40B4-BE49-F238E27FC236}">
                <a16:creationId xmlns:a16="http://schemas.microsoft.com/office/drawing/2014/main" id="{ECD1CE25-8A64-01DF-6C80-DA761533DF53}"/>
              </a:ext>
            </a:extLst>
          </p:cNvPr>
          <p:cNvPicPr>
            <a:picLocks noChangeAspect="1"/>
          </p:cNvPicPr>
          <p:nvPr/>
        </p:nvPicPr>
        <p:blipFill>
          <a:blip r:embed="rId16"/>
          <a:stretch>
            <a:fillRect/>
          </a:stretch>
        </p:blipFill>
        <p:spPr>
          <a:xfrm>
            <a:off x="-12529" y="-12719"/>
            <a:ext cx="6262894" cy="3132896"/>
          </a:xfrm>
          <a:prstGeom prst="rect">
            <a:avLst/>
          </a:prstGeom>
        </p:spPr>
      </p:pic>
      <p:pic>
        <p:nvPicPr>
          <p:cNvPr id="35" name="Picture 34" descr="A logo of a company&#10;&#10;AI-generated content may be incorrect.">
            <a:extLst>
              <a:ext uri="{FF2B5EF4-FFF2-40B4-BE49-F238E27FC236}">
                <a16:creationId xmlns:a16="http://schemas.microsoft.com/office/drawing/2014/main" id="{0F4351D5-F3E7-D18C-73E0-A81FAA9E1C29}"/>
              </a:ext>
            </a:extLst>
          </p:cNvPr>
          <p:cNvPicPr>
            <a:picLocks noChangeAspect="1"/>
          </p:cNvPicPr>
          <p:nvPr/>
        </p:nvPicPr>
        <p:blipFill>
          <a:blip r:embed="rId17"/>
          <a:stretch>
            <a:fillRect/>
          </a:stretch>
        </p:blipFill>
        <p:spPr>
          <a:xfrm>
            <a:off x="35380477" y="-6156"/>
            <a:ext cx="4758769" cy="3313894"/>
          </a:xfrm>
          <a:prstGeom prst="rect">
            <a:avLst/>
          </a:prstGeom>
        </p:spPr>
      </p:pic>
    </p:spTree>
    <p:extLst>
      <p:ext uri="{BB962C8B-B14F-4D97-AF65-F5344CB8AC3E}">
        <p14:creationId xmlns:p14="http://schemas.microsoft.com/office/powerpoint/2010/main" val="1098572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Custom</PresentationFormat>
  <Slides>1</Slides>
  <Notes>0</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7</cp:revision>
  <dcterms:created xsi:type="dcterms:W3CDTF">2023-07-23T04:05:43Z</dcterms:created>
  <dcterms:modified xsi:type="dcterms:W3CDTF">2025-09-03T21:19:02Z</dcterms:modified>
</cp:coreProperties>
</file>

<file path=docProps/thumbnail.jpeg>
</file>